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906000" type="A4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0000FF"/>
    <a:srgbClr val="FFCC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4" d="100"/>
          <a:sy n="54" d="100"/>
        </p:scale>
        <p:origin x="2602" y="82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514350" y="3077283"/>
            <a:ext cx="5829300" cy="2123369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2022/6/30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2022/6/30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4972050" y="396701"/>
            <a:ext cx="1543050" cy="8452202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342900" y="396701"/>
            <a:ext cx="4514850" cy="8452202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2022/6/30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2022/6/30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41735" y="6365522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541735" y="4198587"/>
            <a:ext cx="5829300" cy="216693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2022/6/30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342900" y="2311402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3486150" y="2311402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2022/6/30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3483770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3483770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2022/6/30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2022/6/30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2022/6/30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42901" y="394406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681288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342901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2022/6/30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44216" y="6934201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344216" y="7752823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2022/6/30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42900" y="2311402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342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BEAD13-0566-4C6C-97E7-55F17F24B09F}" type="datetimeFigureOut">
              <a:rPr lang="zh-TW" altLang="en-US" smtClean="0"/>
              <a:t>2022/6/30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2343150" y="9181396"/>
            <a:ext cx="21717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4914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 descr="F:\1080708\DSC_040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87" r="11105"/>
          <a:stretch/>
        </p:blipFill>
        <p:spPr bwMode="auto">
          <a:xfrm>
            <a:off x="358298" y="5642637"/>
            <a:ext cx="2873375" cy="1648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矩形 4"/>
          <p:cNvSpPr/>
          <p:nvPr/>
        </p:nvSpPr>
        <p:spPr>
          <a:xfrm>
            <a:off x="528206" y="200472"/>
            <a:ext cx="5801588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zh-TW" altLang="en-US" sz="3600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王漢宗中隸書繁" panose="02000500000000000000" pitchFamily="2" charset="-120"/>
                <a:ea typeface="王漢宗中隸書繁" panose="02000500000000000000" pitchFamily="2" charset="-120"/>
              </a:rPr>
              <a:t>國立鳳山高級中學</a:t>
            </a:r>
            <a:endParaRPr lang="en-US" altLang="zh-TW" sz="3600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王漢宗中隸書繁" panose="02000500000000000000" pitchFamily="2" charset="-120"/>
              <a:ea typeface="王漢宗中隸書繁" panose="02000500000000000000" pitchFamily="2" charset="-120"/>
            </a:endParaRPr>
          </a:p>
          <a:p>
            <a:pPr algn="ctr"/>
            <a:r>
              <a:rPr lang="zh-TW" altLang="en-US" sz="3600" b="1" cap="none" spc="50" dirty="0">
                <a:ln w="11430"/>
                <a:solidFill>
                  <a:srgbClr val="0000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王漢宗中隸書繁" panose="02000500000000000000" pitchFamily="2" charset="-120"/>
                <a:ea typeface="王漢宗中隸書繁" panose="02000500000000000000" pitchFamily="2" charset="-120"/>
              </a:rPr>
              <a:t>學生制服、運動服學號繡法</a:t>
            </a:r>
          </a:p>
        </p:txBody>
      </p:sp>
      <p:sp>
        <p:nvSpPr>
          <p:cNvPr id="6" name="文字方塊 5"/>
          <p:cNvSpPr txBox="1"/>
          <p:nvPr/>
        </p:nvSpPr>
        <p:spPr>
          <a:xfrm>
            <a:off x="260648" y="1424608"/>
            <a:ext cx="6376923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學號繡法：</a:t>
            </a:r>
          </a:p>
          <a:p>
            <a:pPr marL="623888" indent="-623888"/>
            <a:r>
              <a:rPr lang="zh-TW" altLang="en-US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一、</a:t>
            </a:r>
            <a:r>
              <a:rPr lang="zh-TW" altLang="zh-TW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制服及制服外套：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口袋上方第一列繡</a:t>
            </a:r>
            <a:r>
              <a:rPr lang="zh-TW" altLang="zh-TW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校名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第二列繡</a:t>
            </a:r>
            <a:r>
              <a:rPr lang="zh-TW" altLang="zh-TW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學號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，請參閱</a:t>
            </a:r>
            <a:r>
              <a:rPr lang="zh-TW" altLang="zh-TW" sz="2400" b="1" u="sng" dirty="0">
                <a:latin typeface="標楷體" panose="03000509000000000000" pitchFamily="65" charset="-120"/>
                <a:ea typeface="標楷體" panose="03000509000000000000" pitchFamily="65" charset="-120"/>
              </a:rPr>
              <a:t>範例一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</a:p>
          <a:p>
            <a:pPr marL="623888" indent="-623888"/>
            <a:r>
              <a:rPr lang="zh-TW" altLang="en-US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二、</a:t>
            </a:r>
            <a:r>
              <a:rPr lang="zh-TW" altLang="zh-TW" sz="24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運動服及運動服外套</a:t>
            </a:r>
            <a:r>
              <a:rPr lang="zh-TW" altLang="zh-TW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於校徽上方繡</a:t>
            </a:r>
            <a:r>
              <a:rPr lang="zh-TW" altLang="zh-TW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學號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請參閱</a:t>
            </a:r>
            <a:r>
              <a:rPr lang="zh-TW" altLang="zh-TW" sz="2400" b="1" u="sng" dirty="0">
                <a:latin typeface="標楷體" panose="03000509000000000000" pitchFamily="65" charset="-120"/>
                <a:ea typeface="標楷體" panose="03000509000000000000" pitchFamily="65" charset="-120"/>
              </a:rPr>
              <a:t>範</a:t>
            </a:r>
            <a:r>
              <a:rPr lang="zh-TW" altLang="en-US" sz="2400" b="1" u="sng" dirty="0">
                <a:latin typeface="標楷體" panose="03000509000000000000" pitchFamily="65" charset="-120"/>
                <a:ea typeface="標楷體" panose="03000509000000000000" pitchFamily="65" charset="-120"/>
              </a:rPr>
              <a:t>例</a:t>
            </a:r>
            <a:r>
              <a:rPr lang="zh-TW" altLang="zh-TW" sz="2400" b="1" u="sng" dirty="0">
                <a:latin typeface="標楷體" panose="03000509000000000000" pitchFamily="65" charset="-120"/>
                <a:ea typeface="標楷體" panose="03000509000000000000" pitchFamily="65" charset="-120"/>
              </a:rPr>
              <a:t>二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</a:p>
          <a:p>
            <a:pPr marL="623888" indent="-623888"/>
            <a:r>
              <a:rPr lang="zh-TW" altLang="en-US" sz="2400" b="1" dirty="0">
                <a:latin typeface="王漢宗中隸書繁" panose="02000500000000000000" pitchFamily="2" charset="-120"/>
                <a:ea typeface="王漢宗中隸書繁" panose="02000500000000000000" pitchFamily="2" charset="-120"/>
              </a:rPr>
              <a:t>三、</a:t>
            </a:r>
            <a:r>
              <a:rPr lang="zh-TW" altLang="zh-TW" sz="2400" b="1" dirty="0">
                <a:latin typeface="王漢宗中隸書繁" panose="02000500000000000000" pitchFamily="2" charset="-120"/>
                <a:ea typeface="王漢宗中隸書繁" panose="02000500000000000000" pitchFamily="2" charset="-120"/>
              </a:rPr>
              <a:t>顏色：</a:t>
            </a:r>
            <a:r>
              <a:rPr lang="en-US" altLang="zh-TW" sz="2400" dirty="0"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111</a:t>
            </a:r>
            <a:r>
              <a:rPr lang="zh-TW" altLang="en-US" sz="2400" dirty="0"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學年度入學一年級新生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學號為</a:t>
            </a:r>
            <a:r>
              <a:rPr lang="zh-TW" altLang="en-US" sz="24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王漢宗中隸書繁" panose="02000500000000000000" pitchFamily="2" charset="-120"/>
                <a:ea typeface="王漢宗中隸書繁" panose="02000500000000000000" pitchFamily="2" charset="-120"/>
              </a:rPr>
              <a:t>紅色</a:t>
            </a:r>
            <a:r>
              <a:rPr lang="en-US" altLang="zh-TW" sz="24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王漢宗中隸書繁" panose="02000500000000000000" pitchFamily="2" charset="-120"/>
                <a:ea typeface="王漢宗中隸書繁" panose="02000500000000000000" pitchFamily="2" charset="-120"/>
              </a:rPr>
              <a:t>(</a:t>
            </a:r>
            <a:r>
              <a:rPr lang="zh-TW" altLang="en-US" sz="24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王漢宗中隸書繁" panose="02000500000000000000" pitchFamily="2" charset="-120"/>
                <a:ea typeface="王漢宗中隸書繁" panose="02000500000000000000" pitchFamily="2" charset="-120"/>
              </a:rPr>
              <a:t>色號</a:t>
            </a:r>
            <a:r>
              <a:rPr lang="en-US" altLang="zh-TW" sz="24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王漢宗中隸書繁" panose="02000500000000000000" pitchFamily="2" charset="-120"/>
                <a:ea typeface="王漢宗中隸書繁" panose="02000500000000000000" pitchFamily="2" charset="-120"/>
              </a:rPr>
              <a:t>700)</a:t>
            </a:r>
            <a:r>
              <a:rPr lang="zh-TW" altLang="en-US" sz="2400" dirty="0">
                <a:latin typeface="王漢宗中隸書繁" panose="02000500000000000000" pitchFamily="2" charset="-120"/>
                <a:ea typeface="王漢宗中隸書繁" panose="02000500000000000000" pitchFamily="2" charset="-120"/>
              </a:rPr>
              <a:t>，此顏色用至畢業，無須換色。</a:t>
            </a:r>
            <a:r>
              <a:rPr lang="en-US" altLang="zh-TW" sz="2000" dirty="0">
                <a:latin typeface="王漢宗中隸書繁" panose="02000500000000000000" pitchFamily="2" charset="-120"/>
                <a:ea typeface="王漢宗中隸書繁" panose="02000500000000000000" pitchFamily="2" charset="-120"/>
              </a:rPr>
              <a:t>(</a:t>
            </a:r>
            <a:r>
              <a:rPr lang="zh-TW" altLang="en-US" sz="2000" dirty="0">
                <a:latin typeface="王漢宗中隸書繁" panose="02000500000000000000" pitchFamily="2" charset="-120"/>
                <a:ea typeface="王漢宗中隸書繁" panose="02000500000000000000" pitchFamily="2" charset="-120"/>
              </a:rPr>
              <a:t>範例僅說明校名學號繡法，色差請忽略，謝謝！</a:t>
            </a:r>
            <a:r>
              <a:rPr lang="en-US" altLang="zh-TW" sz="2000" dirty="0">
                <a:latin typeface="王漢宗中隸書繁" panose="02000500000000000000" pitchFamily="2" charset="-120"/>
                <a:ea typeface="王漢宗中隸書繁" panose="02000500000000000000" pitchFamily="2" charset="-120"/>
              </a:rPr>
              <a:t>)</a:t>
            </a:r>
          </a:p>
        </p:txBody>
      </p:sp>
      <p:sp>
        <p:nvSpPr>
          <p:cNvPr id="11" name="文字方塊 10"/>
          <p:cNvSpPr txBox="1"/>
          <p:nvPr/>
        </p:nvSpPr>
        <p:spPr>
          <a:xfrm>
            <a:off x="4149080" y="4706533"/>
            <a:ext cx="23042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TW" altLang="zh-TW" sz="2400" b="1" dirty="0">
                <a:latin typeface="王漢宗中隸書繁" panose="02000500000000000000" pitchFamily="2" charset="-120"/>
                <a:ea typeface="王漢宗中隸書繁" panose="02000500000000000000" pitchFamily="2" charset="-120"/>
              </a:rPr>
              <a:t>範</a:t>
            </a:r>
            <a:r>
              <a:rPr lang="zh-TW" altLang="en-US" sz="2400" b="1" dirty="0">
                <a:latin typeface="王漢宗中隸書繁" panose="02000500000000000000" pitchFamily="2" charset="-120"/>
                <a:ea typeface="王漢宗中隸書繁" panose="02000500000000000000" pitchFamily="2" charset="-120"/>
              </a:rPr>
              <a:t>例</a:t>
            </a:r>
            <a:r>
              <a:rPr lang="zh-TW" altLang="zh-TW" sz="2400" b="1" dirty="0">
                <a:latin typeface="王漢宗中隸書繁" panose="02000500000000000000" pitchFamily="2" charset="-120"/>
                <a:ea typeface="王漢宗中隸書繁" panose="02000500000000000000" pitchFamily="2" charset="-120"/>
              </a:rPr>
              <a:t>二</a:t>
            </a:r>
            <a:endParaRPr lang="en-US" altLang="zh-TW" sz="2400" b="1" dirty="0">
              <a:latin typeface="王漢宗中隸書繁" panose="02000500000000000000" pitchFamily="2" charset="-120"/>
              <a:ea typeface="王漢宗中隸書繁" panose="02000500000000000000" pitchFamily="2" charset="-120"/>
            </a:endParaRPr>
          </a:p>
          <a:p>
            <a:pPr algn="r"/>
            <a:r>
              <a:rPr lang="en-US" altLang="zh-TW" sz="2400" dirty="0">
                <a:latin typeface="王漢宗中隸書繁" panose="02000500000000000000" pitchFamily="2" charset="-120"/>
                <a:ea typeface="王漢宗中隸書繁" panose="02000500000000000000" pitchFamily="2" charset="-120"/>
              </a:rPr>
              <a:t>(</a:t>
            </a:r>
            <a:r>
              <a:rPr lang="zh-TW" altLang="en-US" sz="2400" dirty="0">
                <a:latin typeface="王漢宗中隸書繁" panose="02000500000000000000" pitchFamily="2" charset="-120"/>
                <a:ea typeface="王漢宗中隸書繁" panose="02000500000000000000" pitchFamily="2" charset="-120"/>
              </a:rPr>
              <a:t>運動服</a:t>
            </a:r>
            <a:r>
              <a:rPr lang="zh-TW" altLang="en-US" sz="2400" b="1" dirty="0">
                <a:latin typeface="王漢宗中隸書繁" panose="02000500000000000000" pitchFamily="2" charset="-120"/>
                <a:ea typeface="王漢宗中隸書繁" panose="02000500000000000000" pitchFamily="2" charset="-120"/>
              </a:rPr>
              <a:t>有</a:t>
            </a:r>
            <a:r>
              <a:rPr lang="zh-TW" altLang="en-US" sz="2400" dirty="0">
                <a:latin typeface="王漢宗中隸書繁" panose="02000500000000000000" pitchFamily="2" charset="-120"/>
                <a:ea typeface="王漢宗中隸書繁" panose="02000500000000000000" pitchFamily="2" charset="-120"/>
              </a:rPr>
              <a:t>校徽</a:t>
            </a:r>
            <a:r>
              <a:rPr lang="en-US" altLang="zh-TW" sz="2400" dirty="0">
                <a:latin typeface="王漢宗中隸書繁" panose="02000500000000000000" pitchFamily="2" charset="-120"/>
                <a:ea typeface="王漢宗中隸書繁" panose="02000500000000000000" pitchFamily="2" charset="-120"/>
              </a:rPr>
              <a:t>)</a:t>
            </a:r>
          </a:p>
        </p:txBody>
      </p:sp>
      <p:sp>
        <p:nvSpPr>
          <p:cNvPr id="12" name="文字方塊 11"/>
          <p:cNvSpPr txBox="1"/>
          <p:nvPr/>
        </p:nvSpPr>
        <p:spPr>
          <a:xfrm>
            <a:off x="528206" y="4706533"/>
            <a:ext cx="26127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TW" altLang="zh-TW" sz="2400" b="1" dirty="0">
                <a:latin typeface="王漢宗中隸書繁" panose="02000500000000000000" pitchFamily="2" charset="-120"/>
                <a:ea typeface="王漢宗中隸書繁" panose="02000500000000000000" pitchFamily="2" charset="-120"/>
              </a:rPr>
              <a:t>範例一</a:t>
            </a:r>
            <a:endParaRPr lang="en-US" altLang="zh-TW" sz="2400" b="1" dirty="0">
              <a:latin typeface="王漢宗中隸書繁" panose="02000500000000000000" pitchFamily="2" charset="-120"/>
              <a:ea typeface="王漢宗中隸書繁" panose="02000500000000000000" pitchFamily="2" charset="-120"/>
            </a:endParaRPr>
          </a:p>
          <a:p>
            <a:pPr algn="r"/>
            <a:r>
              <a:rPr lang="en-US" altLang="zh-TW" sz="2400" dirty="0">
                <a:latin typeface="王漢宗中隸書繁" panose="02000500000000000000" pitchFamily="2" charset="-120"/>
                <a:ea typeface="王漢宗中隸書繁" panose="02000500000000000000" pitchFamily="2" charset="-120"/>
              </a:rPr>
              <a:t>(</a:t>
            </a:r>
            <a:r>
              <a:rPr lang="zh-TW" altLang="en-US" sz="2400" dirty="0">
                <a:latin typeface="王漢宗中隸書繁" panose="02000500000000000000" pitchFamily="2" charset="-120"/>
                <a:ea typeface="王漢宗中隸書繁" panose="02000500000000000000" pitchFamily="2" charset="-120"/>
              </a:rPr>
              <a:t>制服</a:t>
            </a:r>
            <a:r>
              <a:rPr lang="zh-TW" altLang="en-US" sz="2400" b="1" dirty="0">
                <a:latin typeface="王漢宗中隸書繁" panose="02000500000000000000" pitchFamily="2" charset="-120"/>
                <a:ea typeface="王漢宗中隸書繁" panose="02000500000000000000" pitchFamily="2" charset="-120"/>
              </a:rPr>
              <a:t>無</a:t>
            </a:r>
            <a:r>
              <a:rPr lang="zh-TW" altLang="en-US" sz="2400" dirty="0">
                <a:latin typeface="王漢宗中隸書繁" panose="02000500000000000000" pitchFamily="2" charset="-120"/>
                <a:ea typeface="王漢宗中隸書繁" panose="02000500000000000000" pitchFamily="2" charset="-120"/>
              </a:rPr>
              <a:t>校徽</a:t>
            </a:r>
            <a:r>
              <a:rPr lang="en-US" altLang="zh-TW" sz="2400" dirty="0">
                <a:latin typeface="王漢宗中隸書繁" panose="02000500000000000000" pitchFamily="2" charset="-120"/>
                <a:ea typeface="王漢宗中隸書繁" panose="02000500000000000000" pitchFamily="2" charset="-120"/>
              </a:rPr>
              <a:t>)</a:t>
            </a:r>
          </a:p>
        </p:txBody>
      </p:sp>
      <p:sp>
        <p:nvSpPr>
          <p:cNvPr id="7" name="圓角矩形 6"/>
          <p:cNvSpPr/>
          <p:nvPr/>
        </p:nvSpPr>
        <p:spPr>
          <a:xfrm>
            <a:off x="258912" y="4736976"/>
            <a:ext cx="3168352" cy="4896544"/>
          </a:xfrm>
          <a:prstGeom prst="roundRect">
            <a:avLst/>
          </a:prstGeom>
          <a:noFill/>
          <a:ln w="38100">
            <a:solidFill>
              <a:srgbClr val="0000F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圓角矩形 13"/>
          <p:cNvSpPr/>
          <p:nvPr/>
        </p:nvSpPr>
        <p:spPr>
          <a:xfrm>
            <a:off x="3501008" y="4736976"/>
            <a:ext cx="3168352" cy="4896544"/>
          </a:xfrm>
          <a:prstGeom prst="roundRect">
            <a:avLst/>
          </a:prstGeom>
          <a:noFill/>
          <a:ln w="38100">
            <a:solidFill>
              <a:srgbClr val="0000F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文字方塊 15"/>
          <p:cNvSpPr txBox="1"/>
          <p:nvPr/>
        </p:nvSpPr>
        <p:spPr>
          <a:xfrm>
            <a:off x="476672" y="5764577"/>
            <a:ext cx="1740056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zh-TW" altLang="en-US" dirty="0">
                <a:latin typeface="王漢宗中隸書繁" panose="02000500000000000000" pitchFamily="2" charset="-120"/>
                <a:ea typeface="王漢宗中隸書繁" panose="02000500000000000000" pitchFamily="2" charset="-120"/>
              </a:rPr>
              <a:t>範例圖片</a:t>
            </a:r>
            <a:r>
              <a:rPr lang="en-US" altLang="zh-TW" dirty="0">
                <a:latin typeface="王漢宗中隸書繁" panose="02000500000000000000" pitchFamily="2" charset="-120"/>
                <a:ea typeface="王漢宗中隸書繁" panose="02000500000000000000" pitchFamily="2" charset="-120"/>
              </a:rPr>
              <a:t>(</a:t>
            </a:r>
            <a:r>
              <a:rPr lang="zh-TW" altLang="en-US" dirty="0">
                <a:latin typeface="王漢宗中隸書繁" panose="02000500000000000000" pitchFamily="2" charset="-120"/>
                <a:ea typeface="王漢宗中隸書繁" panose="02000500000000000000" pitchFamily="2" charset="-120"/>
              </a:rPr>
              <a:t>制服</a:t>
            </a:r>
            <a:r>
              <a:rPr lang="en-US" altLang="zh-TW" dirty="0">
                <a:latin typeface="王漢宗中隸書繁" panose="02000500000000000000" pitchFamily="2" charset="-120"/>
                <a:ea typeface="王漢宗中隸書繁" panose="02000500000000000000" pitchFamily="2" charset="-120"/>
              </a:rPr>
              <a:t>)</a:t>
            </a:r>
          </a:p>
        </p:txBody>
      </p:sp>
      <p:pic>
        <p:nvPicPr>
          <p:cNvPr id="1030" name="Picture 6" descr="F:\1080708\DSC_040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8496" y="5642637"/>
            <a:ext cx="2873375" cy="1647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直線單箭頭接點 9"/>
          <p:cNvCxnSpPr/>
          <p:nvPr/>
        </p:nvCxnSpPr>
        <p:spPr>
          <a:xfrm>
            <a:off x="2348880" y="6902850"/>
            <a:ext cx="792088" cy="0"/>
          </a:xfrm>
          <a:prstGeom prst="straightConnector1">
            <a:avLst/>
          </a:prstGeom>
          <a:ln w="571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文字方塊 23"/>
          <p:cNvSpPr txBox="1"/>
          <p:nvPr/>
        </p:nvSpPr>
        <p:spPr>
          <a:xfrm>
            <a:off x="3789041" y="5764577"/>
            <a:ext cx="2376263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zh-TW" altLang="en-US" dirty="0">
                <a:latin typeface="王漢宗中隸書繁" panose="02000500000000000000" pitchFamily="2" charset="-120"/>
                <a:ea typeface="王漢宗中隸書繁" panose="02000500000000000000" pitchFamily="2" charset="-120"/>
              </a:rPr>
              <a:t>範例圖片</a:t>
            </a:r>
            <a:r>
              <a:rPr lang="en-US" altLang="zh-TW" dirty="0">
                <a:latin typeface="王漢宗中隸書繁" panose="02000500000000000000" pitchFamily="2" charset="-120"/>
                <a:ea typeface="王漢宗中隸書繁" panose="02000500000000000000" pitchFamily="2" charset="-120"/>
              </a:rPr>
              <a:t>(</a:t>
            </a:r>
            <a:r>
              <a:rPr lang="zh-TW" altLang="en-US" dirty="0">
                <a:latin typeface="王漢宗中隸書繁" panose="02000500000000000000" pitchFamily="2" charset="-120"/>
                <a:ea typeface="王漢宗中隸書繁" panose="02000500000000000000" pitchFamily="2" charset="-120"/>
              </a:rPr>
              <a:t>運動服短衣</a:t>
            </a:r>
            <a:r>
              <a:rPr lang="en-US" altLang="zh-TW" dirty="0">
                <a:latin typeface="王漢宗中隸書繁" panose="02000500000000000000" pitchFamily="2" charset="-120"/>
                <a:ea typeface="王漢宗中隸書繁" panose="02000500000000000000" pitchFamily="2" charset="-120"/>
              </a:rPr>
              <a:t>)</a:t>
            </a:r>
          </a:p>
        </p:txBody>
      </p:sp>
      <p:sp>
        <p:nvSpPr>
          <p:cNvPr id="27" name="文字方塊 26"/>
          <p:cNvSpPr txBox="1"/>
          <p:nvPr/>
        </p:nvSpPr>
        <p:spPr>
          <a:xfrm>
            <a:off x="4252277" y="6268633"/>
            <a:ext cx="1120939" cy="646331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zh-TW" altLang="en-US" dirty="0">
                <a:latin typeface="王漢宗中隸書繁" panose="02000500000000000000" pitchFamily="2" charset="-120"/>
                <a:ea typeface="王漢宗中隸書繁" panose="02000500000000000000" pitchFamily="2" charset="-120"/>
              </a:rPr>
              <a:t>運動服</a:t>
            </a:r>
            <a:endParaRPr lang="en-US" altLang="zh-TW" dirty="0">
              <a:latin typeface="王漢宗中隸書繁" panose="02000500000000000000" pitchFamily="2" charset="-120"/>
              <a:ea typeface="王漢宗中隸書繁" panose="02000500000000000000" pitchFamily="2" charset="-120"/>
            </a:endParaRPr>
          </a:p>
          <a:p>
            <a:r>
              <a:rPr lang="zh-TW" altLang="en-US" dirty="0">
                <a:solidFill>
                  <a:srgbClr val="0000FF"/>
                </a:solidFill>
                <a:latin typeface="王漢宗中隸書繁" panose="02000500000000000000" pitchFamily="2" charset="-120"/>
                <a:ea typeface="王漢宗中隸書繁" panose="02000500000000000000" pitchFamily="2" charset="-120"/>
              </a:rPr>
              <a:t>不繡校名</a:t>
            </a:r>
            <a:endParaRPr lang="en-US" altLang="zh-TW" dirty="0">
              <a:solidFill>
                <a:srgbClr val="0000FF"/>
              </a:solidFill>
              <a:latin typeface="王漢宗中隸書繁" panose="02000500000000000000" pitchFamily="2" charset="-120"/>
              <a:ea typeface="王漢宗中隸書繁" panose="02000500000000000000" pitchFamily="2" charset="-120"/>
            </a:endParaRPr>
          </a:p>
        </p:txBody>
      </p:sp>
      <p:pic>
        <p:nvPicPr>
          <p:cNvPr id="1032" name="Picture 8" descr="D:\生活輔導組\02-行政工作\006新生訓練\新生注意事項(學號繡法)\DSC_00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2953" y="7413193"/>
            <a:ext cx="2844460" cy="1600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D:\生活輔導組\02-行政工作\006新生訓練\新生注意事項(學號繡法)\DSC_000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820" y="7413195"/>
            <a:ext cx="2866156" cy="1612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文字方塊 29"/>
          <p:cNvSpPr txBox="1"/>
          <p:nvPr/>
        </p:nvSpPr>
        <p:spPr>
          <a:xfrm>
            <a:off x="476674" y="7593440"/>
            <a:ext cx="219725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zh-TW" altLang="en-US" dirty="0">
                <a:latin typeface="王漢宗中隸書繁" panose="02000500000000000000" pitchFamily="2" charset="-120"/>
                <a:ea typeface="王漢宗中隸書繁" panose="02000500000000000000" pitchFamily="2" charset="-120"/>
              </a:rPr>
              <a:t>範例圖片</a:t>
            </a:r>
            <a:r>
              <a:rPr lang="en-US" altLang="zh-TW" dirty="0">
                <a:latin typeface="王漢宗中隸書繁" panose="02000500000000000000" pitchFamily="2" charset="-120"/>
                <a:ea typeface="王漢宗中隸書繁" panose="02000500000000000000" pitchFamily="2" charset="-120"/>
              </a:rPr>
              <a:t>(</a:t>
            </a:r>
            <a:r>
              <a:rPr lang="zh-TW" altLang="en-US" dirty="0">
                <a:latin typeface="王漢宗中隸書繁" panose="02000500000000000000" pitchFamily="2" charset="-120"/>
                <a:ea typeface="王漢宗中隸書繁" panose="02000500000000000000" pitchFamily="2" charset="-120"/>
              </a:rPr>
              <a:t>制服外套</a:t>
            </a:r>
            <a:r>
              <a:rPr lang="en-US" altLang="zh-TW" dirty="0">
                <a:latin typeface="王漢宗中隸書繁" panose="02000500000000000000" pitchFamily="2" charset="-120"/>
                <a:ea typeface="王漢宗中隸書繁" panose="02000500000000000000" pitchFamily="2" charset="-120"/>
              </a:rPr>
              <a:t>)</a:t>
            </a:r>
          </a:p>
        </p:txBody>
      </p:sp>
      <p:sp>
        <p:nvSpPr>
          <p:cNvPr id="31" name="文字方塊 30"/>
          <p:cNvSpPr txBox="1"/>
          <p:nvPr/>
        </p:nvSpPr>
        <p:spPr>
          <a:xfrm>
            <a:off x="3789040" y="7579585"/>
            <a:ext cx="237626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zh-TW" altLang="en-US" dirty="0">
                <a:latin typeface="王漢宗中隸書繁" panose="02000500000000000000" pitchFamily="2" charset="-120"/>
                <a:ea typeface="王漢宗中隸書繁" panose="02000500000000000000" pitchFamily="2" charset="-120"/>
              </a:rPr>
              <a:t>範例圖片</a:t>
            </a:r>
            <a:r>
              <a:rPr lang="en-US" altLang="zh-TW" dirty="0">
                <a:latin typeface="王漢宗中隸書繁" panose="02000500000000000000" pitchFamily="2" charset="-120"/>
                <a:ea typeface="王漢宗中隸書繁" panose="02000500000000000000" pitchFamily="2" charset="-120"/>
              </a:rPr>
              <a:t>(</a:t>
            </a:r>
            <a:r>
              <a:rPr lang="zh-TW" altLang="en-US" dirty="0">
                <a:latin typeface="王漢宗中隸書繁" panose="02000500000000000000" pitchFamily="2" charset="-120"/>
                <a:ea typeface="王漢宗中隸書繁" panose="02000500000000000000" pitchFamily="2" charset="-120"/>
              </a:rPr>
              <a:t>運動服外套</a:t>
            </a:r>
            <a:r>
              <a:rPr lang="en-US" altLang="zh-TW" dirty="0">
                <a:latin typeface="王漢宗中隸書繁" panose="02000500000000000000" pitchFamily="2" charset="-120"/>
                <a:ea typeface="王漢宗中隸書繁" panose="02000500000000000000" pitchFamily="2" charset="-120"/>
              </a:rPr>
              <a:t>)</a:t>
            </a:r>
          </a:p>
        </p:txBody>
      </p:sp>
      <p:sp>
        <p:nvSpPr>
          <p:cNvPr id="32" name="文字方塊 31"/>
          <p:cNvSpPr txBox="1"/>
          <p:nvPr/>
        </p:nvSpPr>
        <p:spPr>
          <a:xfrm>
            <a:off x="1226660" y="7970068"/>
            <a:ext cx="690172" cy="646331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zh-TW" altLang="en-US" dirty="0">
                <a:latin typeface="王漢宗中隸書繁" panose="02000500000000000000" pitchFamily="2" charset="-120"/>
                <a:ea typeface="王漢宗中隸書繁" panose="02000500000000000000" pitchFamily="2" charset="-120"/>
              </a:rPr>
              <a:t>校名</a:t>
            </a:r>
            <a:endParaRPr lang="en-US" altLang="zh-TW" dirty="0">
              <a:latin typeface="王漢宗中隸書繁" panose="02000500000000000000" pitchFamily="2" charset="-120"/>
              <a:ea typeface="王漢宗中隸書繁" panose="02000500000000000000" pitchFamily="2" charset="-120"/>
            </a:endParaRPr>
          </a:p>
          <a:p>
            <a:r>
              <a:rPr lang="zh-TW" altLang="en-US" dirty="0">
                <a:latin typeface="王漢宗中隸書繁" panose="02000500000000000000" pitchFamily="2" charset="-120"/>
                <a:ea typeface="王漢宗中隸書繁" panose="02000500000000000000" pitchFamily="2" charset="-120"/>
              </a:rPr>
              <a:t>學號</a:t>
            </a:r>
            <a:endParaRPr lang="en-US" altLang="zh-TW" dirty="0">
              <a:latin typeface="王漢宗中隸書繁" panose="02000500000000000000" pitchFamily="2" charset="-120"/>
              <a:ea typeface="王漢宗中隸書繁" panose="02000500000000000000" pitchFamily="2" charset="-120"/>
            </a:endParaRPr>
          </a:p>
        </p:txBody>
      </p:sp>
      <p:cxnSp>
        <p:nvCxnSpPr>
          <p:cNvPr id="33" name="直線單箭頭接點 32"/>
          <p:cNvCxnSpPr/>
          <p:nvPr/>
        </p:nvCxnSpPr>
        <p:spPr>
          <a:xfrm>
            <a:off x="2074703" y="8817576"/>
            <a:ext cx="792088" cy="0"/>
          </a:xfrm>
          <a:prstGeom prst="straightConnector1">
            <a:avLst/>
          </a:prstGeom>
          <a:ln w="571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文字方塊 33"/>
          <p:cNvSpPr txBox="1"/>
          <p:nvPr/>
        </p:nvSpPr>
        <p:spPr>
          <a:xfrm>
            <a:off x="1916832" y="7960583"/>
            <a:ext cx="1182572" cy="29751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zh-TW" altLang="en-US" dirty="0">
                <a:solidFill>
                  <a:srgbClr val="0000FF"/>
                </a:solidFill>
                <a:latin typeface="王漢宗中隸書繁" panose="02000500000000000000" pitchFamily="2" charset="-120"/>
                <a:ea typeface="王漢宗中隸書繁" panose="02000500000000000000" pitchFamily="2" charset="-120"/>
              </a:rPr>
              <a:t>由左至右</a:t>
            </a:r>
            <a:endParaRPr lang="en-US" altLang="zh-TW" dirty="0">
              <a:solidFill>
                <a:srgbClr val="0000FF"/>
              </a:solidFill>
              <a:latin typeface="王漢宗中隸書繁" panose="02000500000000000000" pitchFamily="2" charset="-120"/>
              <a:ea typeface="王漢宗中隸書繁" panose="02000500000000000000" pitchFamily="2" charset="-120"/>
            </a:endParaRPr>
          </a:p>
        </p:txBody>
      </p:sp>
      <p:sp>
        <p:nvSpPr>
          <p:cNvPr id="36" name="文字方塊 35"/>
          <p:cNvSpPr txBox="1"/>
          <p:nvPr/>
        </p:nvSpPr>
        <p:spPr>
          <a:xfrm>
            <a:off x="1196752" y="6124617"/>
            <a:ext cx="690172" cy="646331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zh-TW" altLang="en-US" dirty="0">
                <a:latin typeface="王漢宗中隸書繁" panose="02000500000000000000" pitchFamily="2" charset="-120"/>
                <a:ea typeface="王漢宗中隸書繁" panose="02000500000000000000" pitchFamily="2" charset="-120"/>
              </a:rPr>
              <a:t>校名</a:t>
            </a:r>
            <a:endParaRPr lang="en-US" altLang="zh-TW" dirty="0">
              <a:latin typeface="王漢宗中隸書繁" panose="02000500000000000000" pitchFamily="2" charset="-120"/>
              <a:ea typeface="王漢宗中隸書繁" panose="02000500000000000000" pitchFamily="2" charset="-120"/>
            </a:endParaRPr>
          </a:p>
          <a:p>
            <a:r>
              <a:rPr lang="zh-TW" altLang="en-US" dirty="0">
                <a:latin typeface="王漢宗中隸書繁" panose="02000500000000000000" pitchFamily="2" charset="-120"/>
                <a:ea typeface="王漢宗中隸書繁" panose="02000500000000000000" pitchFamily="2" charset="-120"/>
              </a:rPr>
              <a:t>學號</a:t>
            </a:r>
            <a:endParaRPr lang="en-US" altLang="zh-TW" dirty="0">
              <a:latin typeface="王漢宗中隸書繁" panose="02000500000000000000" pitchFamily="2" charset="-120"/>
              <a:ea typeface="王漢宗中隸書繁" panose="02000500000000000000" pitchFamily="2" charset="-120"/>
            </a:endParaRPr>
          </a:p>
        </p:txBody>
      </p:sp>
      <p:sp>
        <p:nvSpPr>
          <p:cNvPr id="37" name="文字方塊 36"/>
          <p:cNvSpPr txBox="1"/>
          <p:nvPr/>
        </p:nvSpPr>
        <p:spPr>
          <a:xfrm>
            <a:off x="1886924" y="6128987"/>
            <a:ext cx="1182572" cy="29751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zh-TW" altLang="en-US" dirty="0">
                <a:solidFill>
                  <a:srgbClr val="0000FF"/>
                </a:solidFill>
                <a:latin typeface="王漢宗中隸書繁" panose="02000500000000000000" pitchFamily="2" charset="-120"/>
                <a:ea typeface="王漢宗中隸書繁" panose="02000500000000000000" pitchFamily="2" charset="-120"/>
              </a:rPr>
              <a:t>由左至右</a:t>
            </a:r>
            <a:endParaRPr lang="en-US" altLang="zh-TW" dirty="0">
              <a:solidFill>
                <a:srgbClr val="0000FF"/>
              </a:solidFill>
              <a:latin typeface="王漢宗中隸書繁" panose="02000500000000000000" pitchFamily="2" charset="-120"/>
              <a:ea typeface="王漢宗中隸書繁" panose="02000500000000000000" pitchFamily="2" charset="-120"/>
            </a:endParaRPr>
          </a:p>
        </p:txBody>
      </p:sp>
      <p:sp>
        <p:nvSpPr>
          <p:cNvPr id="38" name="文字方塊 37"/>
          <p:cNvSpPr txBox="1"/>
          <p:nvPr/>
        </p:nvSpPr>
        <p:spPr>
          <a:xfrm>
            <a:off x="4252277" y="8155649"/>
            <a:ext cx="1120939" cy="646331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zh-TW" altLang="en-US" dirty="0">
                <a:latin typeface="王漢宗中隸書繁" panose="02000500000000000000" pitchFamily="2" charset="-120"/>
                <a:ea typeface="王漢宗中隸書繁" panose="02000500000000000000" pitchFamily="2" charset="-120"/>
              </a:rPr>
              <a:t>運動服</a:t>
            </a:r>
            <a:endParaRPr lang="en-US" altLang="zh-TW" dirty="0">
              <a:latin typeface="王漢宗中隸書繁" panose="02000500000000000000" pitchFamily="2" charset="-120"/>
              <a:ea typeface="王漢宗中隸書繁" panose="02000500000000000000" pitchFamily="2" charset="-120"/>
            </a:endParaRPr>
          </a:p>
          <a:p>
            <a:r>
              <a:rPr lang="zh-TW" altLang="en-US" dirty="0">
                <a:solidFill>
                  <a:srgbClr val="0000FF"/>
                </a:solidFill>
                <a:latin typeface="王漢宗中隸書繁" panose="02000500000000000000" pitchFamily="2" charset="-120"/>
                <a:ea typeface="王漢宗中隸書繁" panose="02000500000000000000" pitchFamily="2" charset="-120"/>
              </a:rPr>
              <a:t>不繡校名</a:t>
            </a:r>
            <a:endParaRPr lang="en-US" altLang="zh-TW" dirty="0">
              <a:solidFill>
                <a:srgbClr val="0000FF"/>
              </a:solidFill>
              <a:latin typeface="王漢宗中隸書繁" panose="02000500000000000000" pitchFamily="2" charset="-120"/>
              <a:ea typeface="王漢宗中隸書繁" panose="02000500000000000000" pitchFamily="2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963358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</TotalTime>
  <Words>172</Words>
  <Application>Microsoft Office PowerPoint</Application>
  <PresentationFormat>A4 紙張 (210x297 公釐)</PresentationFormat>
  <Paragraphs>24</Paragraphs>
  <Slides>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7" baseType="lpstr">
      <vt:lpstr>王漢宗中隸書繁</vt:lpstr>
      <vt:lpstr>新細明體</vt:lpstr>
      <vt:lpstr>標楷體</vt:lpstr>
      <vt:lpstr>Arial</vt:lpstr>
      <vt:lpstr>Calibri</vt:lpstr>
      <vt:lpstr>Office 佈景主題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</dc:creator>
  <cp:lastModifiedBy>user</cp:lastModifiedBy>
  <cp:revision>11</cp:revision>
  <dcterms:created xsi:type="dcterms:W3CDTF">2019-07-08T01:57:01Z</dcterms:created>
  <dcterms:modified xsi:type="dcterms:W3CDTF">2022-06-30T08:10:43Z</dcterms:modified>
</cp:coreProperties>
</file>